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333" r:id="rId3"/>
    <p:sldId id="1311" r:id="rId4"/>
    <p:sldId id="1328" r:id="rId5"/>
    <p:sldId id="1322" r:id="rId6"/>
    <p:sldId id="1332" r:id="rId7"/>
    <p:sldId id="1331" r:id="rId8"/>
    <p:sldId id="1330" r:id="rId9"/>
    <p:sldId id="1327"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15" autoAdjust="0"/>
    <p:restoredTop sz="88323" autoAdjust="0"/>
  </p:normalViewPr>
  <p:slideViewPr>
    <p:cSldViewPr>
      <p:cViewPr varScale="1">
        <p:scale>
          <a:sx n="154" d="100"/>
          <a:sy n="154" d="100"/>
        </p:scale>
        <p:origin x="208" y="68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6/23/23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536009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14630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113521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196864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346015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832743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7:1-35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90903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After he had finished all his sayings in the hearing of the people, he entered Capernaum.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Now a centurion had a servant who was sick and at the point of death, who was highly valued by him.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When the centurion heard about Jesus, he sent to him elders of the Jews, asking him to come and heal his servant.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And when they came to Jesus, they pleaded with him earnestly, saying, “He is worthy to have you do this for him,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for he loves our nation, and he is the one who built us our synagogue.”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And Jesus went with them.  When he was not far from the house, the centurion sent friends, saying to him, “Lord, do not trouble yourself, for I am not worthy to have you come under my roof.</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9677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028795"/>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Therefore I did not presume to come to you.  But say the word, and let my servant be healed.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For I too am a man set under authority, with soldiers under me:  and I say to one, ‘Go,’ and he goes;  and to another, ‘Come,’ and he comes;  and to my servant, ‘Do this,’ and he does it.”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When Jesus heard these things, he marvelled at him, and turning to the crowd that followed him, said, “I tell you, not even in Israel have I found such faith.”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And when those who had been sent returned to the house, they found the servant well.</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146986"/>
          </a:xfrm>
          <a:prstGeom prst="rect">
            <a:avLst/>
          </a:prstGeom>
          <a:noFill/>
          <a:ln w="9525">
            <a:noFill/>
            <a:miter lim="800000"/>
            <a:headEnd/>
            <a:tailEnd/>
          </a:ln>
        </p:spPr>
        <p:txBody>
          <a:bodyPr wrap="square">
            <a:prstTxWarp prst="textNoShape">
              <a:avLst/>
            </a:prstTxWarp>
            <a:spAutoFit/>
          </a:bodyPr>
          <a:lstStyle/>
          <a:p>
            <a:pPr indent="4763">
              <a:lnSpc>
                <a:spcPct val="110000"/>
              </a:lnSpc>
              <a:spcBef>
                <a:spcPts val="0"/>
              </a:spcBef>
              <a:spcAft>
                <a:spcPts val="0"/>
              </a:spcAft>
            </a:pPr>
            <a:r>
              <a:rPr lang="en-AU" sz="2500" b="1" baseline="30000" dirty="0">
                <a:solidFill>
                  <a:srgbClr val="FFFFFF"/>
                </a:solidFill>
                <a:effectLst/>
                <a:latin typeface="Times New Roman" panose="02020603050405020304" pitchFamily="18" charset="0"/>
                <a:ea typeface="Times New Roman" panose="02020603050405020304" pitchFamily="18" charset="0"/>
              </a:rPr>
              <a:t>11 </a:t>
            </a:r>
            <a:r>
              <a:rPr lang="en-AU" sz="2500" dirty="0">
                <a:solidFill>
                  <a:srgbClr val="FFFFFF"/>
                </a:solidFill>
                <a:effectLst/>
                <a:latin typeface="Times New Roman" panose="02020603050405020304" pitchFamily="18" charset="0"/>
                <a:ea typeface="Times New Roman" panose="02020603050405020304" pitchFamily="18" charset="0"/>
              </a:rPr>
              <a:t>Soon afterward he went to a town called Nain, and his disciples and a great crowd went with him.  </a:t>
            </a:r>
            <a:r>
              <a:rPr lang="en-AU" sz="2500" b="1" baseline="30000" dirty="0">
                <a:solidFill>
                  <a:srgbClr val="FFFFFF"/>
                </a:solidFill>
                <a:effectLst/>
                <a:latin typeface="Times New Roman" panose="02020603050405020304" pitchFamily="18" charset="0"/>
                <a:ea typeface="Times New Roman" panose="02020603050405020304" pitchFamily="18" charset="0"/>
              </a:rPr>
              <a:t>12 </a:t>
            </a:r>
            <a:r>
              <a:rPr lang="en-AU" sz="2500" dirty="0">
                <a:solidFill>
                  <a:srgbClr val="FFFFFF"/>
                </a:solidFill>
                <a:effectLst/>
                <a:latin typeface="Times New Roman" panose="02020603050405020304" pitchFamily="18" charset="0"/>
                <a:ea typeface="Times New Roman" panose="02020603050405020304" pitchFamily="18" charset="0"/>
              </a:rPr>
              <a:t>As he drew near to the gate of the town, behold, a man who had died was being carried out, the only son of his mother, and she was a widow, and a considerable crowd from the town was with her.  </a:t>
            </a:r>
            <a:r>
              <a:rPr lang="en-AU" sz="2500" b="1" baseline="30000" dirty="0">
                <a:solidFill>
                  <a:srgbClr val="FFFFFF"/>
                </a:solidFill>
                <a:effectLst/>
                <a:latin typeface="Times New Roman" panose="02020603050405020304" pitchFamily="18" charset="0"/>
                <a:ea typeface="Times New Roman" panose="02020603050405020304" pitchFamily="18" charset="0"/>
              </a:rPr>
              <a:t>13 </a:t>
            </a:r>
            <a:r>
              <a:rPr lang="en-AU" sz="2500" dirty="0">
                <a:solidFill>
                  <a:srgbClr val="FFFFFF"/>
                </a:solidFill>
                <a:effectLst/>
                <a:latin typeface="Times New Roman" panose="02020603050405020304" pitchFamily="18" charset="0"/>
                <a:ea typeface="Times New Roman" panose="02020603050405020304" pitchFamily="18" charset="0"/>
              </a:rPr>
              <a:t>And when the Lord saw her, he had compassion on her and said to her, “Do not weep.”  </a:t>
            </a:r>
            <a:r>
              <a:rPr lang="en-AU" sz="2500" b="1" baseline="30000" dirty="0">
                <a:solidFill>
                  <a:srgbClr val="FFFFFF"/>
                </a:solidFill>
                <a:effectLst/>
                <a:latin typeface="Times New Roman" panose="02020603050405020304" pitchFamily="18" charset="0"/>
                <a:ea typeface="Times New Roman" panose="02020603050405020304" pitchFamily="18" charset="0"/>
              </a:rPr>
              <a:t>14 </a:t>
            </a:r>
            <a:r>
              <a:rPr lang="en-AU" sz="2500" dirty="0">
                <a:solidFill>
                  <a:srgbClr val="FFFFFF"/>
                </a:solidFill>
                <a:effectLst/>
                <a:latin typeface="Times New Roman" panose="02020603050405020304" pitchFamily="18" charset="0"/>
                <a:ea typeface="Times New Roman" panose="02020603050405020304" pitchFamily="18" charset="0"/>
              </a:rPr>
              <a:t>Then he came up and touched the bier, and the bearers stood still.  And he said, “Young man, I say to you, arise.”  </a:t>
            </a:r>
            <a:r>
              <a:rPr lang="en-AU" sz="2500" b="1" baseline="30000" dirty="0">
                <a:solidFill>
                  <a:srgbClr val="FFFFFF"/>
                </a:solidFill>
                <a:effectLst/>
                <a:latin typeface="Times New Roman" panose="02020603050405020304" pitchFamily="18" charset="0"/>
                <a:ea typeface="Times New Roman" panose="02020603050405020304" pitchFamily="18" charset="0"/>
              </a:rPr>
              <a:t>15 </a:t>
            </a:r>
            <a:r>
              <a:rPr lang="en-AU" sz="2500" dirty="0">
                <a:solidFill>
                  <a:srgbClr val="FFFFFF"/>
                </a:solidFill>
                <a:effectLst/>
                <a:latin typeface="Times New Roman" panose="02020603050405020304" pitchFamily="18" charset="0"/>
                <a:ea typeface="Times New Roman" panose="02020603050405020304" pitchFamily="18" charset="0"/>
              </a:rPr>
              <a:t>And the dead man sat up and began to speak, and Jesus gave him to his mother.  </a:t>
            </a:r>
            <a:r>
              <a:rPr lang="en-AU" sz="2500" b="1" baseline="30000" dirty="0">
                <a:solidFill>
                  <a:srgbClr val="FFFFFF"/>
                </a:solidFill>
                <a:effectLst/>
                <a:latin typeface="Times New Roman" panose="02020603050405020304" pitchFamily="18" charset="0"/>
                <a:ea typeface="Times New Roman" panose="02020603050405020304" pitchFamily="18" charset="0"/>
              </a:rPr>
              <a:t>16 </a:t>
            </a:r>
            <a:r>
              <a:rPr lang="en-AU" sz="2500" dirty="0">
                <a:solidFill>
                  <a:srgbClr val="FFFFFF"/>
                </a:solidFill>
                <a:effectLst/>
                <a:latin typeface="Times New Roman" panose="02020603050405020304" pitchFamily="18" charset="0"/>
                <a:ea typeface="Times New Roman" panose="02020603050405020304" pitchFamily="18" charset="0"/>
              </a:rPr>
              <a:t>Fear seized them all, and they glorified God, saying, “A great prophet has arisen among us!”  and “God has visited his people!”  </a:t>
            </a:r>
            <a:r>
              <a:rPr lang="en-AU" sz="2500" b="1" baseline="30000" dirty="0">
                <a:solidFill>
                  <a:srgbClr val="FFFFFF"/>
                </a:solidFill>
                <a:effectLst/>
                <a:latin typeface="Times New Roman" panose="02020603050405020304" pitchFamily="18" charset="0"/>
                <a:ea typeface="Times New Roman" panose="02020603050405020304" pitchFamily="18" charset="0"/>
              </a:rPr>
              <a:t>17 </a:t>
            </a:r>
            <a:r>
              <a:rPr lang="en-AU" sz="2500" dirty="0">
                <a:solidFill>
                  <a:srgbClr val="FFFFFF"/>
                </a:solidFill>
                <a:effectLst/>
                <a:latin typeface="Times New Roman" panose="02020603050405020304" pitchFamily="18" charset="0"/>
                <a:ea typeface="Times New Roman" panose="02020603050405020304" pitchFamily="18" charset="0"/>
              </a:rPr>
              <a:t>And this report about him spread through the whole of Judea and all the surrounding country.</a:t>
            </a:r>
            <a:r>
              <a:rPr lang="en-AU" sz="2500" dirty="0">
                <a:effectLst/>
              </a:rPr>
              <a:t> </a:t>
            </a:r>
            <a:endParaRPr lang="en-AU" sz="25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94736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157"/>
          </a:xfrm>
          <a:prstGeom prst="rect">
            <a:avLst/>
          </a:prstGeom>
          <a:noFill/>
          <a:ln w="9525">
            <a:noFill/>
            <a:miter lim="800000"/>
            <a:headEnd/>
            <a:tailEnd/>
          </a:ln>
        </p:spPr>
        <p:txBody>
          <a:bodyPr wrap="square">
            <a:prstTxWarp prst="textNoShape">
              <a:avLst/>
            </a:prstTxWarp>
            <a:spAutoFit/>
          </a:bodyPr>
          <a:lstStyle/>
          <a:p>
            <a:pPr indent="4763">
              <a:lnSpc>
                <a:spcPct val="110000"/>
              </a:lnSpc>
              <a:spcBef>
                <a:spcPts val="0"/>
              </a:spcBef>
              <a:spcAft>
                <a:spcPts val="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The disciples of John reported all these things to him.  And John, </a:t>
            </a:r>
            <a:r>
              <a:rPr lang="en-AU" sz="2600" b="1" baseline="30000" dirty="0">
                <a:solidFill>
                  <a:srgbClr val="FFFFFF"/>
                </a:solidFill>
                <a:effectLst/>
                <a:latin typeface="Times New Roman" panose="02020603050405020304" pitchFamily="18" charset="0"/>
                <a:ea typeface="Times New Roman" panose="02020603050405020304" pitchFamily="18" charset="0"/>
              </a:rPr>
              <a:t>19 </a:t>
            </a:r>
            <a:r>
              <a:rPr lang="en-AU" sz="2600" dirty="0">
                <a:solidFill>
                  <a:srgbClr val="FFFFFF"/>
                </a:solidFill>
                <a:effectLst/>
                <a:latin typeface="Times New Roman" panose="02020603050405020304" pitchFamily="18" charset="0"/>
                <a:ea typeface="Times New Roman" panose="02020603050405020304" pitchFamily="18" charset="0"/>
              </a:rPr>
              <a:t>calling two of his disciples to him, sent them to the Lord, saying, “Are you the one who is to come, or shall we look for another?”  </a:t>
            </a:r>
            <a:r>
              <a:rPr lang="en-AU" sz="2600" b="1" baseline="30000" dirty="0">
                <a:solidFill>
                  <a:srgbClr val="FFFFFF"/>
                </a:solidFill>
                <a:effectLst/>
                <a:latin typeface="Times New Roman" panose="02020603050405020304" pitchFamily="18" charset="0"/>
                <a:ea typeface="Times New Roman" panose="02020603050405020304" pitchFamily="18" charset="0"/>
              </a:rPr>
              <a:t>20 </a:t>
            </a:r>
            <a:r>
              <a:rPr lang="en-AU" sz="2600" dirty="0">
                <a:solidFill>
                  <a:srgbClr val="FFFFFF"/>
                </a:solidFill>
                <a:effectLst/>
                <a:latin typeface="Times New Roman" panose="02020603050405020304" pitchFamily="18" charset="0"/>
                <a:ea typeface="Times New Roman" panose="02020603050405020304" pitchFamily="18" charset="0"/>
              </a:rPr>
              <a:t>And when the men had come to him, they said, “John the Baptist has sent us to you, saying, ‘Are you the one who is to come, or shall we look for another?’ ” </a:t>
            </a:r>
            <a:r>
              <a:rPr lang="en-AU" sz="2600" b="1" baseline="30000" dirty="0">
                <a:solidFill>
                  <a:srgbClr val="FFFFFF"/>
                </a:solidFill>
                <a:effectLst/>
                <a:latin typeface="Times New Roman" panose="02020603050405020304" pitchFamily="18" charset="0"/>
                <a:ea typeface="Times New Roman" panose="02020603050405020304" pitchFamily="18" charset="0"/>
              </a:rPr>
              <a:t>21 </a:t>
            </a:r>
            <a:r>
              <a:rPr lang="en-AU" sz="2600" dirty="0">
                <a:solidFill>
                  <a:srgbClr val="FFFFFF"/>
                </a:solidFill>
                <a:effectLst/>
                <a:latin typeface="Times New Roman" panose="02020603050405020304" pitchFamily="18" charset="0"/>
                <a:ea typeface="Times New Roman" panose="02020603050405020304" pitchFamily="18" charset="0"/>
              </a:rPr>
              <a:t>In that hour he healed many people of diseases and plagues and evil spirits, and on many who were blind he bestowed sight.  </a:t>
            </a:r>
            <a:r>
              <a:rPr lang="en-AU" sz="2600" b="1" baseline="30000" dirty="0">
                <a:solidFill>
                  <a:srgbClr val="FFFFFF"/>
                </a:solidFill>
                <a:effectLst/>
                <a:latin typeface="Times New Roman" panose="02020603050405020304" pitchFamily="18" charset="0"/>
                <a:ea typeface="Times New Roman" panose="02020603050405020304" pitchFamily="18" charset="0"/>
              </a:rPr>
              <a:t>22 </a:t>
            </a:r>
            <a:r>
              <a:rPr lang="en-AU" sz="2600" dirty="0">
                <a:solidFill>
                  <a:srgbClr val="FFFFFF"/>
                </a:solidFill>
                <a:effectLst/>
                <a:latin typeface="Times New Roman" panose="02020603050405020304" pitchFamily="18" charset="0"/>
                <a:ea typeface="Times New Roman" panose="02020603050405020304" pitchFamily="18" charset="0"/>
              </a:rPr>
              <a:t>And he answered them, “Go and tell John what you have seen and heard:  the blind receive their sight, the lame walk, lepers are cleansed, and the deaf hear, the dead are raised up, the poor have good news preached to them.  </a:t>
            </a:r>
            <a:r>
              <a:rPr lang="en-AU" sz="2600" b="1" baseline="30000" dirty="0">
                <a:solidFill>
                  <a:srgbClr val="FFFFFF"/>
                </a:solidFill>
                <a:effectLst/>
                <a:latin typeface="Times New Roman" panose="02020603050405020304" pitchFamily="18" charset="0"/>
                <a:ea typeface="Times New Roman" panose="02020603050405020304" pitchFamily="18" charset="0"/>
              </a:rPr>
              <a:t>23 </a:t>
            </a:r>
            <a:r>
              <a:rPr lang="en-AU" sz="2600" dirty="0">
                <a:solidFill>
                  <a:srgbClr val="FFFFFF"/>
                </a:solidFill>
                <a:effectLst/>
                <a:latin typeface="Times New Roman" panose="02020603050405020304" pitchFamily="18" charset="0"/>
                <a:ea typeface="Times New Roman" panose="02020603050405020304" pitchFamily="18" charset="0"/>
              </a:rPr>
              <a:t>And blessed is the one who is not offended by me.”</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38248"/>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24 </a:t>
            </a:r>
            <a:r>
              <a:rPr lang="en-AU" sz="2600" dirty="0">
                <a:solidFill>
                  <a:srgbClr val="FFFFFF"/>
                </a:solidFill>
                <a:effectLst/>
                <a:latin typeface="Times New Roman" panose="02020603050405020304" pitchFamily="18" charset="0"/>
                <a:ea typeface="Times New Roman" panose="02020603050405020304" pitchFamily="18" charset="0"/>
              </a:rPr>
              <a:t>When John’s messengers had gone, Jesus began to speak to the crowds concerning John:  “What did you go out into the wilderness to see?  A reed shaken by the wind?  </a:t>
            </a:r>
            <a:r>
              <a:rPr lang="en-AU" sz="2600" b="1" baseline="30000" dirty="0">
                <a:solidFill>
                  <a:srgbClr val="FFFFFF"/>
                </a:solidFill>
                <a:effectLst/>
                <a:latin typeface="Times New Roman" panose="02020603050405020304" pitchFamily="18" charset="0"/>
                <a:ea typeface="Times New Roman" panose="02020603050405020304" pitchFamily="18" charset="0"/>
              </a:rPr>
              <a:t>25 </a:t>
            </a:r>
            <a:r>
              <a:rPr lang="en-AU" sz="2600" dirty="0">
                <a:solidFill>
                  <a:srgbClr val="FFFFFF"/>
                </a:solidFill>
                <a:effectLst/>
                <a:latin typeface="Times New Roman" panose="02020603050405020304" pitchFamily="18" charset="0"/>
                <a:ea typeface="Times New Roman" panose="02020603050405020304" pitchFamily="18" charset="0"/>
              </a:rPr>
              <a:t>What then did you go out to see?  A man dressed in soft clothing?  Behold, those who are dressed in splendid clothing and live in luxury are in kings’ courts.  </a:t>
            </a:r>
            <a:r>
              <a:rPr lang="en-AU" sz="2600" b="1" baseline="30000" dirty="0">
                <a:solidFill>
                  <a:srgbClr val="FFFFFF"/>
                </a:solidFill>
                <a:effectLst/>
                <a:latin typeface="Times New Roman" panose="02020603050405020304" pitchFamily="18" charset="0"/>
                <a:ea typeface="Times New Roman" panose="02020603050405020304" pitchFamily="18" charset="0"/>
              </a:rPr>
              <a:t>26 </a:t>
            </a:r>
            <a:r>
              <a:rPr lang="en-AU" sz="2600" dirty="0">
                <a:solidFill>
                  <a:srgbClr val="FFFFFF"/>
                </a:solidFill>
                <a:effectLst/>
                <a:latin typeface="Times New Roman" panose="02020603050405020304" pitchFamily="18" charset="0"/>
                <a:ea typeface="Times New Roman" panose="02020603050405020304" pitchFamily="18" charset="0"/>
              </a:rPr>
              <a:t>What then did you go out to see?  A prophet?  Yes, I tell you, and more than a prophet.  </a:t>
            </a:r>
            <a:r>
              <a:rPr lang="en-AU" sz="2600" b="1" baseline="30000" dirty="0">
                <a:solidFill>
                  <a:srgbClr val="FFFFFF"/>
                </a:solidFill>
                <a:effectLst/>
                <a:latin typeface="Times New Roman" panose="02020603050405020304" pitchFamily="18" charset="0"/>
                <a:ea typeface="Times New Roman" panose="02020603050405020304" pitchFamily="18" charset="0"/>
              </a:rPr>
              <a:t>27 </a:t>
            </a:r>
            <a:r>
              <a:rPr lang="en-AU" sz="2600" dirty="0">
                <a:solidFill>
                  <a:srgbClr val="FFFFFF"/>
                </a:solidFill>
                <a:effectLst/>
                <a:latin typeface="Times New Roman" panose="02020603050405020304" pitchFamily="18" charset="0"/>
                <a:ea typeface="Times New Roman" panose="02020603050405020304" pitchFamily="18" charset="0"/>
              </a:rPr>
              <a:t>This is he of whom it is written,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 ‘Behold, I send my messenger before your face, </a:t>
            </a:r>
            <a:endParaRPr lang="en-AU" sz="2600" dirty="0">
              <a:effectLst/>
              <a:latin typeface="Calibri" panose="020F0502020204030204" pitchFamily="34" charset="0"/>
              <a:ea typeface="Times New Roman" panose="02020603050405020304" pitchFamily="18" charset="0"/>
            </a:endParaRPr>
          </a:p>
          <a:p>
            <a:r>
              <a:rPr lang="en-AU" sz="2600" dirty="0">
                <a:solidFill>
                  <a:srgbClr val="FFFFFF"/>
                </a:solidFill>
                <a:effectLst/>
                <a:latin typeface="Times New Roman" panose="02020603050405020304" pitchFamily="18" charset="0"/>
                <a:ea typeface="Times New Roman" panose="02020603050405020304" pitchFamily="18" charset="0"/>
              </a:rPr>
              <a:t>who will prepare your way before you.’</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45735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70888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28 </a:t>
            </a:r>
            <a:r>
              <a:rPr lang="en-AU" sz="2600" dirty="0">
                <a:solidFill>
                  <a:srgbClr val="FFFFFF"/>
                </a:solidFill>
                <a:effectLst/>
                <a:latin typeface="Times New Roman" panose="02020603050405020304" pitchFamily="18" charset="0"/>
                <a:ea typeface="Times New Roman" panose="02020603050405020304" pitchFamily="18" charset="0"/>
              </a:rPr>
              <a:t>I tell you, among those born of women none is greater than John.  Yet the one who is least in the kingdom of God is greater than he.”  </a:t>
            </a:r>
            <a:r>
              <a:rPr lang="en-AU" sz="2600" b="1" baseline="30000" dirty="0">
                <a:solidFill>
                  <a:srgbClr val="FFFFFF"/>
                </a:solidFill>
                <a:effectLst/>
                <a:latin typeface="Times New Roman" panose="02020603050405020304" pitchFamily="18" charset="0"/>
                <a:ea typeface="Times New Roman" panose="02020603050405020304" pitchFamily="18" charset="0"/>
              </a:rPr>
              <a:t>29 </a:t>
            </a:r>
            <a:r>
              <a:rPr lang="en-AU" sz="2600" dirty="0">
                <a:solidFill>
                  <a:srgbClr val="FFFFFF"/>
                </a:solidFill>
                <a:effectLst/>
                <a:latin typeface="Times New Roman" panose="02020603050405020304" pitchFamily="18" charset="0"/>
                <a:ea typeface="Times New Roman" panose="02020603050405020304" pitchFamily="18" charset="0"/>
              </a:rPr>
              <a:t>(When all the people heard this, and the tax collectors too, they declared God just, having been baptized with the baptism of John, </a:t>
            </a:r>
            <a:r>
              <a:rPr lang="en-AU" sz="2600" b="1" baseline="30000" dirty="0">
                <a:solidFill>
                  <a:srgbClr val="FFFFFF"/>
                </a:solidFill>
                <a:effectLst/>
                <a:latin typeface="Times New Roman" panose="02020603050405020304" pitchFamily="18" charset="0"/>
                <a:ea typeface="Times New Roman" panose="02020603050405020304" pitchFamily="18" charset="0"/>
              </a:rPr>
              <a:t>30 </a:t>
            </a:r>
            <a:r>
              <a:rPr lang="en-AU" sz="2600" dirty="0">
                <a:solidFill>
                  <a:srgbClr val="FFFFFF"/>
                </a:solidFill>
                <a:effectLst/>
                <a:latin typeface="Times New Roman" panose="02020603050405020304" pitchFamily="18" charset="0"/>
                <a:ea typeface="Times New Roman" panose="02020603050405020304" pitchFamily="18" charset="0"/>
              </a:rPr>
              <a:t>but the Pharisees and the lawyers rejected the purpose of God for themselves, not having been baptized by him.)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22631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44251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31 </a:t>
            </a:r>
            <a:r>
              <a:rPr lang="en-AU" sz="2600" dirty="0">
                <a:solidFill>
                  <a:srgbClr val="FFFFFF"/>
                </a:solidFill>
                <a:effectLst/>
                <a:latin typeface="Times New Roman" panose="02020603050405020304" pitchFamily="18" charset="0"/>
                <a:ea typeface="Times New Roman" panose="02020603050405020304" pitchFamily="18" charset="0"/>
              </a:rPr>
              <a:t>“To what then shall I compare the people of this generation, and what are they like?  </a:t>
            </a:r>
            <a:r>
              <a:rPr lang="en-AU" sz="2600" b="1" baseline="30000" dirty="0">
                <a:solidFill>
                  <a:srgbClr val="FFFFFF"/>
                </a:solidFill>
                <a:effectLst/>
                <a:latin typeface="Times New Roman" panose="02020603050405020304" pitchFamily="18" charset="0"/>
                <a:ea typeface="Times New Roman" panose="02020603050405020304" pitchFamily="18" charset="0"/>
              </a:rPr>
              <a:t>32 </a:t>
            </a:r>
            <a:r>
              <a:rPr lang="en-AU" sz="2600" dirty="0">
                <a:solidFill>
                  <a:srgbClr val="FFFFFF"/>
                </a:solidFill>
                <a:effectLst/>
                <a:latin typeface="Times New Roman" panose="02020603050405020304" pitchFamily="18" charset="0"/>
                <a:ea typeface="Times New Roman" panose="02020603050405020304" pitchFamily="18" charset="0"/>
              </a:rPr>
              <a:t>They are like children sitting in the marketplace and calling to one another,</a:t>
            </a:r>
            <a:r>
              <a:rPr lang="en-AU" sz="1500" dirty="0">
                <a:solidFill>
                  <a:srgbClr val="FFFFFF"/>
                </a:solidFill>
                <a:effectLst/>
                <a:latin typeface="Times New Roman" panose="02020603050405020304" pitchFamily="18" charset="0"/>
                <a:ea typeface="Times New Roman" panose="02020603050405020304" pitchFamily="18" charset="0"/>
              </a:rPr>
              <a:t> </a:t>
            </a:r>
            <a:endParaRPr lang="en-AU" sz="15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500" dirty="0">
                <a:solidFill>
                  <a:srgbClr val="FFFFFF"/>
                </a:solidFill>
                <a:effectLst/>
                <a:latin typeface="Times New Roman" panose="02020603050405020304" pitchFamily="18" charset="0"/>
                <a:ea typeface="Times New Roman" panose="02020603050405020304" pitchFamily="18" charset="0"/>
              </a:rPr>
              <a:t> </a:t>
            </a:r>
            <a:endParaRPr lang="en-AU" sz="15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1500" dirty="0">
                <a:solidFill>
                  <a:srgbClr val="FFFFFF"/>
                </a:solidFill>
                <a:effectLst/>
                <a:latin typeface="Times New Roman" panose="02020603050405020304" pitchFamily="18" charset="0"/>
                <a:ea typeface="Times New Roman" panose="02020603050405020304" pitchFamily="18" charset="0"/>
              </a:rPr>
              <a:t>		</a:t>
            </a:r>
            <a:r>
              <a:rPr lang="en-AU" sz="2600" dirty="0">
                <a:solidFill>
                  <a:srgbClr val="FFFFFF"/>
                </a:solidFill>
                <a:effectLst/>
                <a:latin typeface="Times New Roman" panose="02020603050405020304" pitchFamily="18" charset="0"/>
                <a:ea typeface="Times New Roman" panose="02020603050405020304" pitchFamily="18" charset="0"/>
              </a:rPr>
              <a:t>“ ‘We played the flute for you, and you did not dance;  </a:t>
            </a:r>
            <a:endParaRPr lang="en-AU" sz="26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we sang a dirge, and you did not weep.’ </a:t>
            </a:r>
            <a:endParaRPr lang="en-AU" sz="15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1500" dirty="0">
                <a:solidFill>
                  <a:srgbClr val="FFFFFF"/>
                </a:solidFill>
                <a:effectLst/>
                <a:latin typeface="Times New Roman" panose="02020603050405020304" pitchFamily="18" charset="0"/>
                <a:ea typeface="Times New Roman" panose="02020603050405020304" pitchFamily="18" charset="0"/>
              </a:rPr>
              <a:t> </a:t>
            </a:r>
            <a:endParaRPr lang="en-AU" sz="15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For John the Baptist has come eating no bread and drinking no wine, and you say, ‘He has a demon.’ </a:t>
            </a:r>
            <a:r>
              <a:rPr lang="en-AU" sz="2600" b="1" baseline="30000" dirty="0">
                <a:solidFill>
                  <a:srgbClr val="FFFFFF"/>
                </a:solidFill>
                <a:effectLst/>
                <a:latin typeface="Times New Roman" panose="02020603050405020304" pitchFamily="18" charset="0"/>
                <a:ea typeface="Times New Roman" panose="02020603050405020304" pitchFamily="18" charset="0"/>
              </a:rPr>
              <a:t>34 </a:t>
            </a:r>
            <a:r>
              <a:rPr lang="en-AU" sz="2600" dirty="0">
                <a:solidFill>
                  <a:srgbClr val="FFFFFF"/>
                </a:solidFill>
                <a:effectLst/>
                <a:latin typeface="Times New Roman" panose="02020603050405020304" pitchFamily="18" charset="0"/>
                <a:ea typeface="Times New Roman" panose="02020603050405020304" pitchFamily="18" charset="0"/>
              </a:rPr>
              <a:t>The Son of Man has come eating and drinking, and you say, ‘Look at him!  A glutton and a drunkard, a friend of tax collectors and sinners!’ </a:t>
            </a: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Yet wisdom is justified by all her children.”</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0241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 y="0"/>
            <a:ext cx="9132981" cy="400110"/>
          </a:xfrm>
          <a:prstGeom prst="rect">
            <a:avLst/>
          </a:prstGeom>
          <a:noFill/>
          <a:ln>
            <a:noFill/>
          </a:ln>
        </p:spPr>
        <p:txBody>
          <a:bodyPr wrap="square" rtlCol="0">
            <a:spAutoFit/>
          </a:bodyPr>
          <a:lstStyle/>
          <a:p>
            <a:pPr marL="2446338" indent="-2446338"/>
            <a:r>
              <a:rPr lang="en-AU" sz="2000" b="1" dirty="0">
                <a:solidFill>
                  <a:srgbClr val="FFFF00"/>
                </a:solidFill>
                <a:latin typeface="Times New Roman" panose="02020603050405020304" pitchFamily="18" charset="0"/>
                <a:cs typeface="Times New Roman" panose="02020603050405020304" pitchFamily="18" charset="0"/>
              </a:rPr>
              <a:t>Blessed is the one who is not offended by Jesus</a:t>
            </a:r>
          </a:p>
        </p:txBody>
      </p:sp>
      <p:sp>
        <p:nvSpPr>
          <p:cNvPr id="5" name="TextBox 4">
            <a:extLst>
              <a:ext uri="{FF2B5EF4-FFF2-40B4-BE49-F238E27FC236}">
                <a16:creationId xmlns:a16="http://schemas.microsoft.com/office/drawing/2014/main" id="{EADA91A3-214C-AE4F-5CA4-3F80AD281B31}"/>
              </a:ext>
            </a:extLst>
          </p:cNvPr>
          <p:cNvSpPr txBox="1"/>
          <p:nvPr/>
        </p:nvSpPr>
        <p:spPr>
          <a:xfrm>
            <a:off x="0" y="631659"/>
            <a:ext cx="6444208" cy="379976"/>
          </a:xfrm>
          <a:prstGeom prst="rect">
            <a:avLst/>
          </a:prstGeom>
          <a:noFill/>
          <a:ln>
            <a:noFill/>
          </a:ln>
        </p:spPr>
        <p:txBody>
          <a:bodyPr wrap="square" numCol="1" rtlCol="0">
            <a:spAutoFit/>
          </a:bodyPr>
          <a:lstStyle/>
          <a:p>
            <a:pPr indent="47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“I tell you, not even in Israel have I found such faith.”</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10" name="TextBox 9">
            <a:extLst>
              <a:ext uri="{FF2B5EF4-FFF2-40B4-BE49-F238E27FC236}">
                <a16:creationId xmlns:a16="http://schemas.microsoft.com/office/drawing/2014/main" id="{7DD16001-67B4-C038-F5BA-2AB12AD7F251}"/>
              </a:ext>
            </a:extLst>
          </p:cNvPr>
          <p:cNvSpPr txBox="1"/>
          <p:nvPr/>
        </p:nvSpPr>
        <p:spPr>
          <a:xfrm>
            <a:off x="2411760" y="297448"/>
            <a:ext cx="670699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Who is Jesus?  How should I respond to Him because of who He is?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EFF8844-8D0F-BFBA-CDC8-F6F522FB53DF}"/>
              </a:ext>
            </a:extLst>
          </p:cNvPr>
          <p:cNvSpPr txBox="1"/>
          <p:nvPr/>
        </p:nvSpPr>
        <p:spPr>
          <a:xfrm>
            <a:off x="15878" y="1199969"/>
            <a:ext cx="3485238" cy="379976"/>
          </a:xfrm>
          <a:prstGeom prst="rect">
            <a:avLst/>
          </a:prstGeom>
          <a:noFill/>
          <a:ln>
            <a:noFill/>
          </a:ln>
        </p:spPr>
        <p:txBody>
          <a:bodyPr wrap="square" numCol="1" rtlCol="0">
            <a:spAutoFit/>
          </a:bodyPr>
          <a:lstStyle/>
          <a:p>
            <a:pPr indent="47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“God has visited his people!”</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7" name="TextBox 6">
            <a:extLst>
              <a:ext uri="{FF2B5EF4-FFF2-40B4-BE49-F238E27FC236}">
                <a16:creationId xmlns:a16="http://schemas.microsoft.com/office/drawing/2014/main" id="{30B54A42-00FA-A8A2-4003-BB378D7CC91E}"/>
              </a:ext>
            </a:extLst>
          </p:cNvPr>
          <p:cNvSpPr txBox="1"/>
          <p:nvPr/>
        </p:nvSpPr>
        <p:spPr>
          <a:xfrm>
            <a:off x="18881" y="1564137"/>
            <a:ext cx="5500243" cy="379976"/>
          </a:xfrm>
          <a:prstGeom prst="rect">
            <a:avLst/>
          </a:prstGeom>
          <a:noFill/>
          <a:ln>
            <a:noFill/>
          </a:ln>
        </p:spPr>
        <p:txBody>
          <a:bodyPr wrap="square" numCol="1" rtlCol="0">
            <a:spAutoFit/>
          </a:bodyPr>
          <a:lstStyle/>
          <a:p>
            <a:pPr indent="47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3.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blessed is the one who is </a:t>
            </a:r>
            <a:r>
              <a:rPr lang="en-AU" u="sng"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not</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 offended by me.”</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8" name="TextBox 7">
            <a:extLst>
              <a:ext uri="{FF2B5EF4-FFF2-40B4-BE49-F238E27FC236}">
                <a16:creationId xmlns:a16="http://schemas.microsoft.com/office/drawing/2014/main" id="{37402622-BE88-FA66-3F78-D0F0838C70E3}"/>
              </a:ext>
            </a:extLst>
          </p:cNvPr>
          <p:cNvSpPr txBox="1"/>
          <p:nvPr/>
        </p:nvSpPr>
        <p:spPr>
          <a:xfrm>
            <a:off x="7568" y="3533772"/>
            <a:ext cx="6944076" cy="684675"/>
          </a:xfrm>
          <a:prstGeom prst="rect">
            <a:avLst/>
          </a:prstGeom>
          <a:noFill/>
          <a:ln>
            <a:noFill/>
          </a:ln>
        </p:spPr>
        <p:txBody>
          <a:bodyPr wrap="square" numCol="1" rtlCol="0">
            <a:spAutoFit/>
          </a:bodyPr>
          <a:lstStyle/>
          <a:p>
            <a:pPr marL="314325" indent="-3095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5.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but the Pharisees and the lawyers rejected the purpose of God for themselves, not having been baptised by him.)</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0C1AA4B2-01C8-ABDC-3870-5C05E9995A04}"/>
              </a:ext>
            </a:extLst>
          </p:cNvPr>
          <p:cNvSpPr txBox="1"/>
          <p:nvPr/>
        </p:nvSpPr>
        <p:spPr>
          <a:xfrm>
            <a:off x="-1" y="4703365"/>
            <a:ext cx="5183809" cy="379976"/>
          </a:xfrm>
          <a:prstGeom prst="rect">
            <a:avLst/>
          </a:prstGeom>
          <a:noFill/>
          <a:ln>
            <a:noFill/>
          </a:ln>
        </p:spPr>
        <p:txBody>
          <a:bodyPr wrap="square" numCol="1" rtlCol="0">
            <a:spAutoFit/>
          </a:bodyPr>
          <a:lstStyle/>
          <a:p>
            <a:pPr indent="47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6.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Yet wisdom is justified by all her children.”</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12" name="TextBox 11">
            <a:extLst>
              <a:ext uri="{FF2B5EF4-FFF2-40B4-BE49-F238E27FC236}">
                <a16:creationId xmlns:a16="http://schemas.microsoft.com/office/drawing/2014/main" id="{58B963F7-EAE2-C5E1-8209-F5A711BCAD29}"/>
              </a:ext>
            </a:extLst>
          </p:cNvPr>
          <p:cNvSpPr txBox="1"/>
          <p:nvPr/>
        </p:nvSpPr>
        <p:spPr>
          <a:xfrm>
            <a:off x="-1" y="2709208"/>
            <a:ext cx="7814308" cy="379976"/>
          </a:xfrm>
          <a:prstGeom prst="rect">
            <a:avLst/>
          </a:prstGeom>
          <a:noFill/>
          <a:ln>
            <a:noFill/>
          </a:ln>
        </p:spPr>
        <p:txBody>
          <a:bodyPr wrap="square" numCol="1" rtlCol="0">
            <a:spAutoFit/>
          </a:bodyPr>
          <a:lstStyle/>
          <a:p>
            <a:pPr indent="4763">
              <a:lnSpc>
                <a:spcPct val="110000"/>
              </a:lnSpc>
              <a:spcAft>
                <a:spcPts val="1000"/>
              </a:spcAft>
            </a:pPr>
            <a:r>
              <a:rPr lang="en-AU"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4.  </a:t>
            </a:r>
            <a:r>
              <a:rPr lang="en-AU" dirty="0">
                <a:solidFill>
                  <a:srgbClr val="FFFF00"/>
                </a:solidFill>
                <a:latin typeface="Comic Sans MS" panose="030F0902030302020204" pitchFamily="66" charset="0"/>
                <a:ea typeface="Times New Roman" panose="02020603050405020304" pitchFamily="18" charset="0"/>
                <a:cs typeface="Times New Roman" panose="02020603050405020304" pitchFamily="18" charset="0"/>
              </a:rPr>
              <a:t>“Yet the one who is least in the kingdom of God is greater than he.”</a:t>
            </a:r>
            <a:r>
              <a:rPr lang="en-AU" dirty="0">
                <a:solidFill>
                  <a:srgbClr val="FFFF00"/>
                </a:solidFill>
              </a:rPr>
              <a:t> </a:t>
            </a:r>
            <a:endParaRPr lang="en-AU" dirty="0">
              <a:solidFill>
                <a:srgbClr val="FFFF00"/>
              </a:solidFill>
              <a:latin typeface="Calibri" panose="020F0502020204030204" pitchFamily="34" charset="0"/>
              <a:ea typeface="Times New Roman" panose="02020603050405020304" pitchFamily="18" charset="0"/>
            </a:endParaRPr>
          </a:p>
        </p:txBody>
      </p:sp>
      <p:sp>
        <p:nvSpPr>
          <p:cNvPr id="16" name="TextBox 15">
            <a:extLst>
              <a:ext uri="{FF2B5EF4-FFF2-40B4-BE49-F238E27FC236}">
                <a16:creationId xmlns:a16="http://schemas.microsoft.com/office/drawing/2014/main" id="{35863C62-8CF4-B6C7-FF58-E6F06A45EA0D}"/>
              </a:ext>
            </a:extLst>
          </p:cNvPr>
          <p:cNvSpPr txBox="1"/>
          <p:nvPr/>
        </p:nvSpPr>
        <p:spPr>
          <a:xfrm>
            <a:off x="240074" y="903627"/>
            <a:ext cx="886962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understand the authority of Jesus, our faith gets stronger.</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1690A0F3-5A0C-F81D-FF59-178D028F2A92}"/>
              </a:ext>
            </a:extLst>
          </p:cNvPr>
          <p:cNvSpPr txBox="1"/>
          <p:nvPr/>
        </p:nvSpPr>
        <p:spPr>
          <a:xfrm>
            <a:off x="3440337" y="1224768"/>
            <a:ext cx="5563811"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visited planet Earth to show us the way to salvation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B9CB82A5-9401-38A0-9F4F-617D2E9623AC}"/>
              </a:ext>
            </a:extLst>
          </p:cNvPr>
          <p:cNvSpPr txBox="1"/>
          <p:nvPr/>
        </p:nvSpPr>
        <p:spPr>
          <a:xfrm>
            <a:off x="328449" y="1898426"/>
            <a:ext cx="8815551"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He will be coming to judge the wicked.         (Not justice if he doesn’t)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this heightens our awareness of our own sin and our dire need of a saviour.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prideful reject their need of a saviour</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6B8F3383-2E36-DB49-8DBD-7C9790D7CD90}"/>
              </a:ext>
            </a:extLst>
          </p:cNvPr>
          <p:cNvSpPr txBox="1"/>
          <p:nvPr/>
        </p:nvSpPr>
        <p:spPr>
          <a:xfrm>
            <a:off x="351697" y="2998806"/>
            <a:ext cx="881555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“indecision” excludes one from the Kingdom of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you know “Jesus is the Christ”, do not delay</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A6F83C1A-CA9B-5D11-6817-572AF73C4DF4}"/>
              </a:ext>
            </a:extLst>
          </p:cNvPr>
          <p:cNvSpPr txBox="1"/>
          <p:nvPr/>
        </p:nvSpPr>
        <p:spPr>
          <a:xfrm>
            <a:off x="289378" y="4116033"/>
            <a:ext cx="881555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purpose for us is for us to repent of sin and believe in the Lord Jesus Christ.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reject Jesus is to reject the purpose of God...     Some make excuse after excuse...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7563DA4-3B92-2CD2-C542-A33CCE93DEF6}"/>
              </a:ext>
            </a:extLst>
          </p:cNvPr>
          <p:cNvSpPr txBox="1"/>
          <p:nvPr/>
        </p:nvSpPr>
        <p:spPr>
          <a:xfrm>
            <a:off x="317429" y="5021459"/>
            <a:ext cx="8815551"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are in good company.  The way of Christ is the wisdom of God.</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96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2" grpId="0"/>
      <p:bldP spid="16" grpId="0"/>
      <p:bldP spid="18" grpId="0"/>
      <p:bldP spid="19" grpId="0" uiExpand="1" build="p"/>
      <p:bldP spid="21" grpId="0" uiExpand="1" build="p"/>
      <p:bldP spid="23" grpId="0" uiExpand="1" build="p"/>
      <p:bldP spid="24"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165940</TotalTime>
  <Words>1298</Words>
  <Application>Microsoft Macintosh PowerPoint</Application>
  <PresentationFormat>On-screen Show (16:10)</PresentationFormat>
  <Paragraphs>49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2515</cp:revision>
  <cp:lastPrinted>2023-06-22T07:52:36Z</cp:lastPrinted>
  <dcterms:created xsi:type="dcterms:W3CDTF">2016-11-04T06:28:01Z</dcterms:created>
  <dcterms:modified xsi:type="dcterms:W3CDTF">2023-06-23T00:13:50Z</dcterms:modified>
</cp:coreProperties>
</file>